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0" d="100"/>
          <a:sy n="70" d="100"/>
        </p:scale>
        <p:origin x="1373"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6/3/2023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rockets/"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vineethalladi98/IBM-Data-Science-Capstone/blob/main/DataCollection_SpaceX.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Vineeth Alladi</a:t>
            </a:r>
          </a:p>
          <a:p>
            <a:r>
              <a:rPr lang="en-US" dirty="0">
                <a:solidFill>
                  <a:schemeClr val="bg2"/>
                </a:solidFill>
                <a:latin typeface="Abadi" panose="020B0604020104020204" pitchFamily="34" charset="0"/>
                <a:ea typeface="SF Pro" pitchFamily="2" charset="0"/>
                <a:cs typeface="SF Pro" pitchFamily="2" charset="0"/>
              </a:rPr>
              <a:t>May 30,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34556"/>
            <a:ext cx="10336604" cy="4784793"/>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Methodologies followed to analyze the data are as of follows Data collection from SpaceX API and web scraping from SpaceX Wikipedia webpage. Performed all the data preprocessing which includes Exploratory Data Analysis (EDA), SQL processing, data visualization with dashboards and other analytical techniques. Once the data is ready, various Machine Learning models with hyperparameter optimization are employed to classify the successful landings and accuracy scores of all the models are measured.</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Four machine learning classification models were employed on the preprocessed data which include K Nearest Neighbors, Decision Tree Classifier, Support Vector Classifier and Logistic Regression. Accuracy rate of x% is delivered by all the models. More analysis and data is required to better classify the target and to have a belief in it.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72322"/>
            <a:ext cx="10399485" cy="46277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marR="0" lvl="0" indent="-34290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GB" sz="2200" dirty="0">
                <a:solidFill>
                  <a:schemeClr val="tx1"/>
                </a:solidFill>
                <a:latin typeface="Abadi" panose="020B0604020104020204" pitchFamily="34" charset="0"/>
              </a:rPr>
              <a:t>SpaceX is one of the leading companies for rocket launches which costs of $62m at a cheap rate compared to other service providers who charge $162m. SpaceX also re-uses the first stage of the rocket which saves lot of cost and hence a cheaper price.</a:t>
            </a:r>
            <a:endParaRPr kumimoji="0" lang="en-GB" sz="2200" b="0" i="0" u="none" strike="noStrike" kern="1200" cap="none" spc="0" normalizeH="0" baseline="0" noProof="0" dirty="0">
              <a:ln>
                <a:noFill/>
              </a:ln>
              <a:solidFill>
                <a:schemeClr val="tx1"/>
              </a:solidFill>
              <a:effectLst/>
              <a:uLnTx/>
              <a:uFillTx/>
              <a:latin typeface="Abadi" panose="020B0604020104020204" pitchFamily="34" charset="0"/>
            </a:endParaRPr>
          </a:p>
          <a:p>
            <a:pPr marL="0" marR="0" lvl="0" indent="0" algn="l" defTabSz="914400" rtl="0" eaLnBrk="1" fontAlgn="auto" latinLnBrk="0" hangingPunct="1">
              <a:lnSpc>
                <a:spcPct val="100000"/>
              </a:lnSpc>
              <a:spcBef>
                <a:spcPts val="0"/>
              </a:spcBef>
              <a:spcAft>
                <a:spcPts val="600"/>
              </a:spcAft>
              <a:buClrTx/>
              <a:buSzTx/>
              <a:buNone/>
              <a:tabLst/>
              <a:defRPr/>
            </a:pPr>
            <a:endParaRPr kumimoji="0" lang="en-GB" sz="2200" b="0" i="0" u="none" strike="noStrike" kern="1200" cap="none" spc="0" normalizeH="0" baseline="0" noProof="0" dirty="0">
              <a:ln>
                <a:noFill/>
              </a:ln>
              <a:solidFill>
                <a:schemeClr val="tx1"/>
              </a:solidFill>
              <a:effectLst/>
              <a:uLnTx/>
              <a:uFillTx/>
              <a:latin typeface="Abadi" panose="020B0604020104020204" pitchFamily="34" charset="0"/>
            </a:endParaRPr>
          </a:p>
          <a:p>
            <a:pPr marL="342900" marR="0" lvl="0" indent="-34290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GB" sz="2200" dirty="0">
                <a:solidFill>
                  <a:schemeClr val="tx1"/>
                </a:solidFill>
                <a:latin typeface="Abadi" panose="020B0604020104020204" pitchFamily="34" charset="0"/>
              </a:rPr>
              <a:t>Space Y wants to compete with Space X and wants to estimate the total cost of the launches, and successful landings etc.</a:t>
            </a:r>
          </a:p>
          <a:p>
            <a:pPr marL="0" marR="0" lvl="0" indent="0" algn="l" defTabSz="914400" rtl="0" eaLnBrk="1" fontAlgn="auto" latinLnBrk="0" hangingPunct="1">
              <a:lnSpc>
                <a:spcPct val="100000"/>
              </a:lnSpc>
              <a:spcBef>
                <a:spcPts val="0"/>
              </a:spcBef>
              <a:spcAft>
                <a:spcPts val="600"/>
              </a:spcAft>
              <a:buClrTx/>
              <a:buSzTx/>
              <a:buNone/>
              <a:tabLst/>
              <a:defRPr/>
            </a:pPr>
            <a:endParaRPr kumimoji="0" lang="en-GB" sz="2200" b="0" i="0" u="none" strike="noStrike" kern="1200" cap="none" spc="0" normalizeH="0" baseline="0" noProof="0" dirty="0">
              <a:ln>
                <a:noFill/>
              </a:ln>
              <a:solidFill>
                <a:schemeClr val="tx1"/>
              </a:solidFill>
              <a:effectLst/>
              <a:uLnTx/>
              <a:uFillTx/>
              <a:latin typeface="Abadi" panose="020B0604020104020204" pitchFamily="34" charset="0"/>
            </a:endParaRPr>
          </a:p>
          <a:p>
            <a:pPr marL="342900" marR="0" lvl="0" indent="-34290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GB" sz="2200" b="0" i="0" u="none" strike="noStrike" kern="1200" cap="none" spc="0" normalizeH="0" baseline="0" noProof="0" dirty="0">
                <a:ln>
                  <a:noFill/>
                </a:ln>
                <a:solidFill>
                  <a:schemeClr val="tx1"/>
                </a:solidFill>
                <a:effectLst/>
                <a:uLnTx/>
                <a:uFillTx/>
                <a:latin typeface="Abadi" panose="020B0604020104020204" pitchFamily="34" charset="0"/>
              </a:rPr>
              <a:t>This project is to analyse the historical landings details and to predict whether there will be a successful landing of first stage. Thus, Space Y wants to check its viability to compete with </a:t>
            </a:r>
            <a:r>
              <a:rPr kumimoji="0" lang="en-GB" sz="2200" b="0" i="0" u="none" strike="noStrike" kern="1200" cap="none" spc="0" normalizeH="0" baseline="0" noProof="0" dirty="0" err="1">
                <a:ln>
                  <a:noFill/>
                </a:ln>
                <a:solidFill>
                  <a:schemeClr val="tx1"/>
                </a:solidFill>
                <a:effectLst/>
                <a:uLnTx/>
                <a:uFillTx/>
                <a:latin typeface="Abadi" panose="020B0604020104020204" pitchFamily="34" charset="0"/>
              </a:rPr>
              <a:t>Spac</a:t>
            </a:r>
            <a:r>
              <a:rPr lang="en-GB" sz="2200" dirty="0" err="1">
                <a:solidFill>
                  <a:schemeClr val="tx1"/>
                </a:solidFill>
                <a:latin typeface="Abadi" panose="020B0604020104020204" pitchFamily="34" charset="0"/>
              </a:rPr>
              <a:t>eX.</a:t>
            </a:r>
            <a:endParaRPr lang="en-US" sz="2200" dirty="0">
              <a:solidFill>
                <a:schemeClr val="tx1"/>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13178"/>
            <a:ext cx="11061433" cy="5444461"/>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000" dirty="0">
                <a:solidFill>
                  <a:srgbClr val="0B49CB"/>
                </a:solidFill>
                <a:latin typeface="Abadi"/>
              </a:rPr>
              <a:t>Executive Summary</a:t>
            </a:r>
          </a:p>
          <a:p>
            <a:pPr>
              <a:lnSpc>
                <a:spcPct val="120000"/>
              </a:lnSpc>
              <a:spcBef>
                <a:spcPts val="1400"/>
              </a:spcBef>
            </a:pPr>
            <a:r>
              <a:rPr lang="en-US" sz="8000" dirty="0">
                <a:solidFill>
                  <a:schemeClr val="accent3">
                    <a:lumMod val="25000"/>
                  </a:schemeClr>
                </a:solidFill>
                <a:latin typeface="Abadi"/>
              </a:rPr>
              <a:t>Data collection methodology:</a:t>
            </a:r>
          </a:p>
          <a:p>
            <a:pPr lvl="1">
              <a:lnSpc>
                <a:spcPct val="120000"/>
              </a:lnSpc>
              <a:spcBef>
                <a:spcPts val="1400"/>
              </a:spcBef>
            </a:pPr>
            <a:r>
              <a:rPr lang="en-US" sz="8000" dirty="0">
                <a:solidFill>
                  <a:schemeClr val="bg2">
                    <a:lumMod val="50000"/>
                  </a:schemeClr>
                </a:solidFill>
                <a:latin typeface="Abadi"/>
              </a:rPr>
              <a:t>Data is collected from the combination of SpaceX public API and web scraping of the SpaceX Wikipedia webpage.</a:t>
            </a:r>
          </a:p>
          <a:p>
            <a:pPr>
              <a:lnSpc>
                <a:spcPct val="120000"/>
              </a:lnSpc>
              <a:spcBef>
                <a:spcPts val="1400"/>
              </a:spcBef>
            </a:pPr>
            <a:r>
              <a:rPr lang="en-US" sz="8000" dirty="0">
                <a:solidFill>
                  <a:schemeClr val="accent3">
                    <a:lumMod val="25000"/>
                  </a:schemeClr>
                </a:solidFill>
                <a:latin typeface="Abadi"/>
              </a:rPr>
              <a:t>Perform data wrangling</a:t>
            </a:r>
          </a:p>
          <a:p>
            <a:pPr lvl="1">
              <a:lnSpc>
                <a:spcPct val="120000"/>
              </a:lnSpc>
              <a:spcBef>
                <a:spcPts val="1400"/>
              </a:spcBef>
            </a:pPr>
            <a:r>
              <a:rPr lang="en-US" sz="8000" dirty="0">
                <a:solidFill>
                  <a:schemeClr val="bg2">
                    <a:lumMod val="50000"/>
                  </a:schemeClr>
                </a:solidFill>
                <a:latin typeface="Abadi"/>
              </a:rPr>
              <a:t>Performed value counts, removed </a:t>
            </a:r>
            <a:r>
              <a:rPr lang="en-US" sz="8000" dirty="0" err="1">
                <a:solidFill>
                  <a:schemeClr val="bg2">
                    <a:lumMod val="50000"/>
                  </a:schemeClr>
                </a:solidFill>
                <a:latin typeface="Abadi"/>
              </a:rPr>
              <a:t>NaN</a:t>
            </a:r>
            <a:r>
              <a:rPr lang="en-US" sz="8000" dirty="0">
                <a:solidFill>
                  <a:schemeClr val="bg2">
                    <a:lumMod val="50000"/>
                  </a:schemeClr>
                </a:solidFill>
                <a:latin typeface="Abadi"/>
              </a:rPr>
              <a:t> values, one-hot encoding, labelled successful and unsuccessful landings, analyzed features and prepared data for further modeling.</a:t>
            </a:r>
          </a:p>
          <a:p>
            <a:pPr>
              <a:lnSpc>
                <a:spcPct val="120000"/>
              </a:lnSpc>
              <a:spcBef>
                <a:spcPts val="1400"/>
              </a:spcBef>
            </a:pPr>
            <a:r>
              <a:rPr lang="en-US" sz="8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000" dirty="0">
                <a:solidFill>
                  <a:schemeClr val="accent3">
                    <a:lumMod val="25000"/>
                  </a:schemeClr>
                </a:solidFill>
                <a:latin typeface="Abadi"/>
              </a:rPr>
              <a:t>Perform interactive visual analytics using Folium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a:t>
            </a:r>
          </a:p>
          <a:p>
            <a:pPr>
              <a:lnSpc>
                <a:spcPct val="120000"/>
              </a:lnSpc>
              <a:spcBef>
                <a:spcPts val="1400"/>
              </a:spcBef>
            </a:pPr>
            <a:r>
              <a:rPr lang="en-US" sz="8000" dirty="0">
                <a:solidFill>
                  <a:schemeClr val="accent3">
                    <a:lumMod val="25000"/>
                  </a:schemeClr>
                </a:solidFill>
                <a:latin typeface="Abadi"/>
              </a:rPr>
              <a:t>Perform predictive analysis using classification models</a:t>
            </a:r>
          </a:p>
          <a:p>
            <a:pPr lvl="1">
              <a:lnSpc>
                <a:spcPct val="120000"/>
              </a:lnSpc>
              <a:spcBef>
                <a:spcPts val="1400"/>
              </a:spcBef>
            </a:pPr>
            <a:r>
              <a:rPr lang="en-US" sz="8000" dirty="0">
                <a:solidFill>
                  <a:schemeClr val="bg2">
                    <a:lumMod val="50000"/>
                  </a:schemeClr>
                </a:solidFill>
                <a:latin typeface="Abadi"/>
              </a:rPr>
              <a:t>Insights from all the above steps is taken into consideration, normalized the data, split the data to train dataset and test dataset and further with the help of hyperparameter tuning developed classification models and best model is defined based on the </a:t>
            </a:r>
            <a:r>
              <a:rPr lang="en-US" sz="8000">
                <a:solidFill>
                  <a:schemeClr val="bg2">
                    <a:lumMod val="50000"/>
                  </a:schemeClr>
                </a:solidFill>
                <a:latin typeface="Abadi"/>
              </a:rPr>
              <a:t>accuracy scores.</a:t>
            </a:r>
            <a:endParaRPr lang="en-US" sz="8000" dirty="0">
              <a:solidFill>
                <a:schemeClr val="bg2">
                  <a:lumMod val="50000"/>
                </a:schemeClr>
              </a:solidFill>
              <a:latin typeface="Abadi"/>
            </a:endParaRPr>
          </a:p>
          <a:p>
            <a:pPr lvl="1">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buNone/>
            </a:pPr>
            <a:r>
              <a:rPr lang="en-US" dirty="0"/>
              <a:t>• Data collection process is mainly done in below two steps:</a:t>
            </a:r>
          </a:p>
          <a:p>
            <a:pPr marL="0" indent="0">
              <a:buNone/>
            </a:pPr>
            <a:endParaRPr lang="en-US" dirty="0"/>
          </a:p>
          <a:p>
            <a:pPr marL="514350" indent="-514350">
              <a:buAutoNum type="arabicPeriod"/>
            </a:pPr>
            <a:r>
              <a:rPr lang="en-US" dirty="0"/>
              <a:t>Data sets were collected from Space X API </a:t>
            </a:r>
          </a:p>
          <a:p>
            <a:pPr marL="0" indent="0">
              <a:buNone/>
            </a:pPr>
            <a:r>
              <a:rPr lang="en-US" dirty="0"/>
              <a:t>      Space X API used: </a:t>
            </a:r>
            <a:r>
              <a:rPr lang="en-US" dirty="0">
                <a:hlinkClick r:id="rId3"/>
              </a:rPr>
              <a:t>https://api.spacexdata.com/v4/rockets/</a:t>
            </a:r>
            <a:r>
              <a:rPr lang="en-US" dirty="0"/>
              <a:t>  </a:t>
            </a:r>
          </a:p>
          <a:p>
            <a:pPr marL="514350" indent="-514350">
              <a:buAutoNum type="arabicPeriod" startAt="2"/>
            </a:pPr>
            <a:r>
              <a:rPr lang="en-US" dirty="0"/>
              <a:t>Further with the help of the web scraping techniques, data is collected from the Wikipedia page listed below. Web page: </a:t>
            </a:r>
            <a:r>
              <a:rPr lang="en-US" dirty="0">
                <a:hlinkClick r:id="rId4"/>
              </a:rPr>
              <a:t>https://en.wikipedia.org/wiki/List_of_Falcon/_9/_and_Falcon_Heavy_launches</a:t>
            </a:r>
            <a:r>
              <a:rPr lang="en-US" dirty="0"/>
              <a:t> </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337455" y="1371600"/>
            <a:ext cx="5072817" cy="1477328"/>
          </a:xfrm>
          <a:prstGeom prst="rect">
            <a:avLst/>
          </a:prstGeom>
        </p:spPr>
        <p:txBody>
          <a:bodyPr vert="horz" lIns="91440" tIns="45720" rIns="91440" bIns="45720" rtlCol="0" anchor="t">
            <a:normAutofit/>
          </a:bodyPr>
          <a:lstStyle/>
          <a:p>
            <a:r>
              <a:rPr lang="en-US" sz="1600" dirty="0">
                <a:latin typeface="Abadi" panose="020B0604020104020204" pitchFamily="34" charset="0"/>
              </a:rPr>
              <a:t>A public API is being offered by SpaceX which is used here to obtain Falcon 9 Launch data, rocket information, specifications and landing outcomes. </a:t>
            </a:r>
          </a:p>
          <a:p>
            <a:r>
              <a:rPr lang="en-US" sz="1600" dirty="0">
                <a:latin typeface="Abadi" panose="020B0604020104020204" pitchFamily="34" charset="0"/>
              </a:rPr>
              <a:t>The flowchart shows the steps and process followed in retrieving the data.</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TextBox 1">
            <a:extLst>
              <a:ext uri="{FF2B5EF4-FFF2-40B4-BE49-F238E27FC236}">
                <a16:creationId xmlns:a16="http://schemas.microsoft.com/office/drawing/2014/main" id="{D8A5C41D-BDDD-074A-8A73-90BBF93C2F1E}"/>
              </a:ext>
            </a:extLst>
          </p:cNvPr>
          <p:cNvSpPr txBox="1"/>
          <p:nvPr/>
        </p:nvSpPr>
        <p:spPr>
          <a:xfrm>
            <a:off x="195942" y="6226392"/>
            <a:ext cx="5072817" cy="523220"/>
          </a:xfrm>
          <a:prstGeom prst="rect">
            <a:avLst/>
          </a:prstGeom>
          <a:noFill/>
        </p:spPr>
        <p:txBody>
          <a:bodyPr wrap="square" rtlCol="0">
            <a:spAutoFit/>
          </a:bodyPr>
          <a:lstStyle/>
          <a:p>
            <a:r>
              <a:rPr lang="en-US" sz="1400" dirty="0">
                <a:latin typeface="Abadi" panose="020B0604020104020204" pitchFamily="34" charset="0"/>
              </a:rPr>
              <a:t>GitHub URL: </a:t>
            </a:r>
            <a:r>
              <a:rPr lang="en-US" sz="1400" dirty="0">
                <a:latin typeface="Abadi" panose="020B0604020104020204" pitchFamily="34" charset="0"/>
                <a:hlinkClick r:id="rId3"/>
              </a:rPr>
              <a:t>https://github.com/vineethalladi98/IBM-Data-Science-Capstone/blob/main/DataCollection_SpaceX.ipynb</a:t>
            </a:r>
            <a:r>
              <a:rPr lang="en-US" sz="1400" dirty="0">
                <a:latin typeface="Abadi" panose="020B0604020104020204" pitchFamily="34" charset="0"/>
              </a:rPr>
              <a:t> </a:t>
            </a:r>
          </a:p>
        </p:txBody>
      </p:sp>
      <p:pic>
        <p:nvPicPr>
          <p:cNvPr id="8" name="Picture 7">
            <a:extLst>
              <a:ext uri="{FF2B5EF4-FFF2-40B4-BE49-F238E27FC236}">
                <a16:creationId xmlns:a16="http://schemas.microsoft.com/office/drawing/2014/main" id="{A4449874-0636-DAE0-69F6-08564D2358F8}"/>
              </a:ext>
            </a:extLst>
          </p:cNvPr>
          <p:cNvPicPr>
            <a:picLocks noChangeAspect="1"/>
          </p:cNvPicPr>
          <p:nvPr/>
        </p:nvPicPr>
        <p:blipFill>
          <a:blip r:embed="rId4"/>
          <a:stretch>
            <a:fillRect/>
          </a:stretch>
        </p:blipFill>
        <p:spPr>
          <a:xfrm>
            <a:off x="770011" y="2634343"/>
            <a:ext cx="3782991" cy="3592049"/>
          </a:xfrm>
          <a:prstGeom prst="rect">
            <a:avLst/>
          </a:prstGeom>
        </p:spPr>
      </p:pic>
      <p:sp>
        <p:nvSpPr>
          <p:cNvPr id="9" name="TextBox 8">
            <a:extLst>
              <a:ext uri="{FF2B5EF4-FFF2-40B4-BE49-F238E27FC236}">
                <a16:creationId xmlns:a16="http://schemas.microsoft.com/office/drawing/2014/main" id="{BA89E8C3-F752-9819-1295-060D663BD9BC}"/>
              </a:ext>
            </a:extLst>
          </p:cNvPr>
          <p:cNvSpPr txBox="1"/>
          <p:nvPr/>
        </p:nvSpPr>
        <p:spPr>
          <a:xfrm>
            <a:off x="7924800" y="1611086"/>
            <a:ext cx="2656114" cy="646331"/>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Request API and parse the SpaceX launch data</a:t>
            </a:r>
          </a:p>
        </p:txBody>
      </p:sp>
      <p:sp>
        <p:nvSpPr>
          <p:cNvPr id="10" name="TextBox 9">
            <a:extLst>
              <a:ext uri="{FF2B5EF4-FFF2-40B4-BE49-F238E27FC236}">
                <a16:creationId xmlns:a16="http://schemas.microsoft.com/office/drawing/2014/main" id="{A7217143-E1CA-C469-2F75-4E2D65861897}"/>
              </a:ext>
            </a:extLst>
          </p:cNvPr>
          <p:cNvSpPr txBox="1"/>
          <p:nvPr/>
        </p:nvSpPr>
        <p:spPr>
          <a:xfrm>
            <a:off x="7924801" y="2664262"/>
            <a:ext cx="2656114"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Normalize the data</a:t>
            </a:r>
          </a:p>
        </p:txBody>
      </p:sp>
      <p:sp>
        <p:nvSpPr>
          <p:cNvPr id="11" name="TextBox 10">
            <a:extLst>
              <a:ext uri="{FF2B5EF4-FFF2-40B4-BE49-F238E27FC236}">
                <a16:creationId xmlns:a16="http://schemas.microsoft.com/office/drawing/2014/main" id="{B7484067-7EF9-25FE-256C-88D4D9866E5F}"/>
              </a:ext>
            </a:extLst>
          </p:cNvPr>
          <p:cNvSpPr txBox="1"/>
          <p:nvPr/>
        </p:nvSpPr>
        <p:spPr>
          <a:xfrm>
            <a:off x="7924801" y="3464133"/>
            <a:ext cx="2656114" cy="646331"/>
          </a:xfrm>
          <a:prstGeom prst="rect">
            <a:avLst/>
          </a:prstGeom>
          <a:solidFill>
            <a:schemeClr val="accent1"/>
          </a:solidFill>
        </p:spPr>
        <p:txBody>
          <a:bodyPr wrap="square" rtlCol="0">
            <a:spAutoFit/>
          </a:bodyPr>
          <a:lstStyle/>
          <a:p>
            <a:r>
              <a:rPr lang="en-US" dirty="0">
                <a:solidFill>
                  <a:schemeClr val="bg1"/>
                </a:solidFill>
                <a:latin typeface="Abadi" panose="020B0604020104020204" pitchFamily="34" charset="0"/>
              </a:rPr>
              <a:t>Filter and retrieve data for Falcon 9</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354</TotalTime>
  <Words>1747</Words>
  <Application>Microsoft Office PowerPoint</Application>
  <PresentationFormat>Widescreen</PresentationFormat>
  <Paragraphs>239</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Vineeth Alladi</dc:creator>
  <cp:lastModifiedBy>Alladi, Vineeth</cp:lastModifiedBy>
  <cp:revision>209</cp:revision>
  <dcterms:created xsi:type="dcterms:W3CDTF">2021-04-29T18:58:34Z</dcterms:created>
  <dcterms:modified xsi:type="dcterms:W3CDTF">2023-06-04T04:33:14Z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